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Organisms and Their Environment - Part 1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Science 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4" y="1473200"/>
            <a:ext cx="5216526" cy="6794501"/>
          </a:xfrm>
          <a:prstGeom prst="rect">
            <a:avLst/>
          </a:prstGeom>
        </p:spPr>
      </p:pic>
      <p:sp>
        <p:nvSpPr>
          <p:cNvPr id="124" name="Shape 124"/>
          <p:cNvSpPr/>
          <p:nvPr>
            <p:ph type="title"/>
          </p:nvPr>
        </p:nvSpPr>
        <p:spPr>
          <a:xfrm>
            <a:off x="685800" y="1079500"/>
            <a:ext cx="6045200" cy="2438400"/>
          </a:xfrm>
          <a:prstGeom prst="rect">
            <a:avLst/>
          </a:prstGeom>
        </p:spPr>
        <p:txBody>
          <a:bodyPr/>
          <a:lstStyle/>
          <a:p>
            <a:pPr/>
            <a:r>
              <a:t>Big Idea: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774700" y="3670300"/>
            <a:ext cx="6045200" cy="4288136"/>
          </a:xfrm>
          <a:prstGeom prst="rect">
            <a:avLst/>
          </a:prstGeom>
        </p:spPr>
        <p:txBody>
          <a:bodyPr/>
          <a:lstStyle/>
          <a:p>
            <a:pPr/>
            <a:r>
              <a:t>All living things are affected by their environment. Both the living and non-living parts of an environment can have impacts on the well-being of an organism.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899" y="3060700"/>
            <a:ext cx="4292601" cy="5562600"/>
          </a:xfrm>
          <a:prstGeom prst="rect">
            <a:avLst/>
          </a:prstGeom>
        </p:spPr>
      </p:pic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of Impacts: Deer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Impact by living things: predators, hunting, humans developing their territory</a:t>
            </a:r>
          </a:p>
          <a:p>
            <a:pPr>
              <a:buBlip>
                <a:blip r:embed="rId3"/>
              </a:buBlip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Impact by non-living things: weather change affecting crops, diseases, fires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899" y="3060700"/>
            <a:ext cx="4292601" cy="5562600"/>
          </a:xfrm>
          <a:prstGeom prst="rect">
            <a:avLst/>
          </a:prstGeom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A Red Maple Tree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Impact by living things: deforestation by humans, fungal infection - verticillium wilt &amp; root rot </a:t>
            </a:r>
          </a:p>
          <a:p>
            <a:pPr>
              <a:buBlip>
                <a:blip r:embed="rId3"/>
              </a:buBlip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Impact by non-living things: fires, global warming, viruses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458767" y="2726580"/>
            <a:ext cx="6319144" cy="6230840"/>
          </a:xfrm>
          <a:prstGeom prst="rect">
            <a:avLst/>
          </a:prstGeom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Activity: Chain of Events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330200" y="2883610"/>
            <a:ext cx="5257800" cy="5715001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i="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One event can often set off a chain of events where impacts are felt by other organisms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270000" y="5219700"/>
            <a:ext cx="10464800" cy="3658990"/>
          </a:xfrm>
          <a:prstGeom prst="rect">
            <a:avLst/>
          </a:prstGeom>
        </p:spPr>
        <p:txBody>
          <a:bodyPr/>
          <a:lstStyle/>
          <a:p>
            <a:pPr/>
            <a:r>
              <a:t>Definitions</a:t>
            </a:r>
          </a:p>
          <a:p>
            <a:pPr algn="l">
              <a:defRPr sz="3200"/>
            </a:pPr>
            <a:r>
              <a:t>Abiotic: The non-living parts of the environment</a:t>
            </a:r>
          </a:p>
          <a:p>
            <a:pPr>
              <a:defRPr sz="3200"/>
            </a:pPr>
          </a:p>
          <a:p>
            <a:pPr algn="l">
              <a:defRPr sz="3200"/>
            </a:pPr>
            <a:r>
              <a:t>Biotic: The living parts of the environment</a:t>
            </a:r>
          </a:p>
        </p:txBody>
      </p:sp>
      <p:pic>
        <p:nvPicPr>
          <p:cNvPr id="14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2565" y="1129059"/>
            <a:ext cx="8739670" cy="428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46831" y="2971800"/>
            <a:ext cx="12111138" cy="2438400"/>
          </a:xfrm>
          <a:prstGeom prst="rect">
            <a:avLst/>
          </a:prstGeom>
        </p:spPr>
        <p:txBody>
          <a:bodyPr/>
          <a:lstStyle/>
          <a:p>
            <a:pPr/>
            <a:r>
              <a:t>Needs of Living Things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3429000" y="5503862"/>
            <a:ext cx="6422728" cy="4285705"/>
          </a:xfrm>
          <a:prstGeom prst="rect">
            <a:avLst/>
          </a:prstGeom>
        </p:spPr>
        <p:txBody>
          <a:bodyPr/>
          <a:lstStyle/>
          <a:p>
            <a: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Oxygen or Carbon Dioxide (plants) </a:t>
            </a:r>
          </a:p>
          <a:p>
            <a: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Water</a:t>
            </a:r>
          </a:p>
          <a:p>
            <a: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Food</a:t>
            </a:r>
          </a:p>
          <a:p>
            <a: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Shelter/Suitable Place to Live</a:t>
            </a:r>
          </a:p>
        </p:txBody>
      </p:sp>
      <p:pic>
        <p:nvPicPr>
          <p:cNvPr id="14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3333" y="310257"/>
            <a:ext cx="5258134" cy="394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Salty Seed Activity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90727">
              <a:spcBef>
                <a:spcPts val="2300"/>
              </a:spcBef>
              <a:buSzTx/>
              <a:buNone/>
              <a:defRPr sz="3024"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Materials:Bean seeds, salt, water, 2 cups, paper towels</a:t>
            </a:r>
          </a:p>
          <a:p>
            <a:pPr marL="0" indent="0" defTabSz="490727">
              <a:spcBef>
                <a:spcPts val="2300"/>
              </a:spcBef>
              <a:buSzTx/>
              <a:buNone/>
              <a:defRPr sz="3024"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Question: How will salt affect the growth of the beans?</a:t>
            </a:r>
          </a:p>
          <a:p>
            <a:pPr marL="0" indent="0" defTabSz="490727">
              <a:spcBef>
                <a:spcPts val="2300"/>
              </a:spcBef>
              <a:buSzTx/>
              <a:buNone/>
              <a:defRPr sz="3024"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Experiments: 5 beans will be soaked overnight in salt water and 5 bean seeds will be soaked overnight in regular water. We will put them in paper towels and monitor how they sprout.</a:t>
            </a:r>
          </a:p>
          <a:p>
            <a:pPr marL="0" indent="0" defTabSz="490727">
              <a:spcBef>
                <a:spcPts val="2300"/>
              </a:spcBef>
              <a:buSzTx/>
              <a:buNone/>
              <a:defRPr b="1" sz="3024"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Write a hypothesis on your note sheet</a:t>
            </a:r>
          </a:p>
          <a:p>
            <a:pPr marL="0" indent="0" defTabSz="490727">
              <a:spcBef>
                <a:spcPts val="2300"/>
              </a:spcBef>
              <a:buSzTx/>
              <a:buNone/>
              <a:defRPr sz="3024">
                <a:effectLst>
                  <a:outerShdw sx="100000" sy="100000" kx="0" ky="0" algn="b" rotWithShape="0" blurRad="21336" dist="10668" dir="5400000">
                    <a:srgbClr val="FFFFFF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*Remember if…. then….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