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zEtMTiFGYgR41URzTgPApN0Z8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6d785273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6d78527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6d785273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6d78527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04" name="Google Shape;104;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19" name="Google Shape;119;p2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4"/>
          <p:cNvGrpSpPr/>
          <p:nvPr/>
        </p:nvGrpSpPr>
        <p:grpSpPr>
          <a:xfrm>
            <a:off x="0" y="-8467"/>
            <a:ext cx="12192000" cy="6866467"/>
            <a:chOff x="0" y="-8467"/>
            <a:chExt cx="12192000" cy="6866467"/>
          </a:xfrm>
        </p:grpSpPr>
        <p:cxnSp>
          <p:nvCxnSpPr>
            <p:cNvPr id="28" name="Google Shape;28;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4"/>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4"/>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1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6" name="Google Shape;46;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2" name="Google Shape;5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17"/>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2"/>
          <p:cNvGrpSpPr/>
          <p:nvPr/>
        </p:nvGrpSpPr>
        <p:grpSpPr>
          <a:xfrm>
            <a:off x="0" y="-8467"/>
            <a:ext cx="12192000" cy="6866467"/>
            <a:chOff x="0" y="-8467"/>
            <a:chExt cx="12192000" cy="6866467"/>
          </a:xfrm>
        </p:grpSpPr>
        <p:cxnSp>
          <p:nvCxnSpPr>
            <p:cNvPr id="7" name="Google Shape;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gi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14.gif"/><Relationship Id="rId6" Type="http://schemas.openxmlformats.org/officeDocument/2006/relationships/image" Target="../media/image1.jpg"/><Relationship Id="rId7"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4860"/>
              <a:buFont typeface="Trebuchet MS"/>
              <a:buNone/>
            </a:pPr>
            <a:r>
              <a:rPr lang="en-US" sz="4860"/>
              <a:t>Human Adaptations</a:t>
            </a:r>
            <a:endParaRPr sz="4860"/>
          </a:p>
        </p:txBody>
      </p:sp>
      <p:sp>
        <p:nvSpPr>
          <p:cNvPr id="144" name="Google Shape;144;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en-US"/>
              <a:t>Looking at Mesopotamia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f6d785273d_0_0"/>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Human Adaptations - Definition</a:t>
            </a:r>
            <a:endParaRPr/>
          </a:p>
        </p:txBody>
      </p:sp>
      <p:sp>
        <p:nvSpPr>
          <p:cNvPr id="150" name="Google Shape;150;gf6d785273d_0_0"/>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Interacting and adjusting to the environment.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0" y="0"/>
            <a:ext cx="6831874" cy="105809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4000"/>
              <a:buFont typeface="Trebuchet MS"/>
              <a:buNone/>
            </a:pPr>
            <a:r>
              <a:rPr lang="en-US"/>
              <a:t>Anticipation Guide</a:t>
            </a:r>
            <a:endParaRPr/>
          </a:p>
        </p:txBody>
      </p:sp>
      <p:sp>
        <p:nvSpPr>
          <p:cNvPr id="156" name="Google Shape;156;p3"/>
          <p:cNvSpPr txBox="1"/>
          <p:nvPr>
            <p:ph idx="1" type="body"/>
          </p:nvPr>
        </p:nvSpPr>
        <p:spPr>
          <a:xfrm>
            <a:off x="0" y="1058091"/>
            <a:ext cx="10515600" cy="15001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US"/>
              <a:t>How do the pictures on the next slides show humans </a:t>
            </a:r>
            <a:r>
              <a:rPr b="1" lang="en-US" u="sng"/>
              <a:t>adapting</a:t>
            </a:r>
            <a:r>
              <a:rPr lang="en-US"/>
              <a:t> to the environment?</a:t>
            </a:r>
            <a:endParaRPr/>
          </a:p>
        </p:txBody>
      </p:sp>
      <p:pic>
        <p:nvPicPr>
          <p:cNvPr descr="&lt;strong&gt;Cartoon&lt;/strong&gt; Tuesday: &lt;strong&gt;Adaptation&lt;/strong&gt; – Streetsblog New York City" id="157" name="Google Shape;157;p3"/>
          <p:cNvPicPr preferRelativeResize="0"/>
          <p:nvPr/>
        </p:nvPicPr>
        <p:blipFill rotWithShape="1">
          <a:blip r:embed="rId3">
            <a:alphaModFix/>
          </a:blip>
          <a:srcRect b="0" l="0" r="0" t="0"/>
          <a:stretch/>
        </p:blipFill>
        <p:spPr>
          <a:xfrm>
            <a:off x="0" y="2558278"/>
            <a:ext cx="7000154" cy="4502060"/>
          </a:xfrm>
          <a:prstGeom prst="rect">
            <a:avLst/>
          </a:prstGeom>
          <a:noFill/>
          <a:ln>
            <a:noFill/>
          </a:ln>
        </p:spPr>
      </p:pic>
      <p:pic>
        <p:nvPicPr>
          <p:cNvPr descr="ID and Other Reflections: The Importance of Being Agile in ..." id="158" name="Google Shape;158;p3"/>
          <p:cNvPicPr preferRelativeResize="0"/>
          <p:nvPr/>
        </p:nvPicPr>
        <p:blipFill rotWithShape="1">
          <a:blip r:embed="rId4">
            <a:alphaModFix/>
          </a:blip>
          <a:srcRect b="0" l="0" r="0" t="0"/>
          <a:stretch/>
        </p:blipFill>
        <p:spPr>
          <a:xfrm>
            <a:off x="7071456" y="1737456"/>
            <a:ext cx="5120544" cy="51205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4"/>
          <p:cNvPicPr preferRelativeResize="0"/>
          <p:nvPr/>
        </p:nvPicPr>
        <p:blipFill rotWithShape="1">
          <a:blip r:embed="rId3">
            <a:alphaModFix/>
          </a:blip>
          <a:srcRect b="0" l="0" r="0" t="0"/>
          <a:stretch/>
        </p:blipFill>
        <p:spPr>
          <a:xfrm>
            <a:off x="-1" y="0"/>
            <a:ext cx="5956663" cy="4765330"/>
          </a:xfrm>
          <a:prstGeom prst="rect">
            <a:avLst/>
          </a:prstGeom>
          <a:noFill/>
          <a:ln>
            <a:noFill/>
          </a:ln>
        </p:spPr>
      </p:pic>
      <p:pic>
        <p:nvPicPr>
          <p:cNvPr id="164" name="Google Shape;164;p4"/>
          <p:cNvPicPr preferRelativeResize="0"/>
          <p:nvPr/>
        </p:nvPicPr>
        <p:blipFill rotWithShape="1">
          <a:blip r:embed="rId4">
            <a:alphaModFix/>
          </a:blip>
          <a:srcRect b="0" l="0" r="0" t="0"/>
          <a:stretch/>
        </p:blipFill>
        <p:spPr>
          <a:xfrm>
            <a:off x="5956662" y="0"/>
            <a:ext cx="6235338" cy="3507378"/>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6787771" y="3507378"/>
            <a:ext cx="5404229" cy="3350622"/>
          </a:xfrm>
          <a:prstGeom prst="rect">
            <a:avLst/>
          </a:prstGeom>
          <a:noFill/>
          <a:ln>
            <a:noFill/>
          </a:ln>
        </p:spPr>
      </p:pic>
      <p:pic>
        <p:nvPicPr>
          <p:cNvPr id="166" name="Google Shape;166;p4"/>
          <p:cNvPicPr preferRelativeResize="0"/>
          <p:nvPr/>
        </p:nvPicPr>
        <p:blipFill rotWithShape="1">
          <a:blip r:embed="rId6">
            <a:alphaModFix/>
          </a:blip>
          <a:srcRect b="0" l="0" r="0" t="0"/>
          <a:stretch/>
        </p:blipFill>
        <p:spPr>
          <a:xfrm>
            <a:off x="-1" y="3857625"/>
            <a:ext cx="6787772" cy="300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b="0" l="0" r="0" t="0"/>
          <a:stretch/>
        </p:blipFill>
        <p:spPr>
          <a:xfrm>
            <a:off x="7348" y="3780232"/>
            <a:ext cx="4029075" cy="3077768"/>
          </a:xfrm>
          <a:prstGeom prst="rect">
            <a:avLst/>
          </a:prstGeom>
          <a:noFill/>
          <a:ln>
            <a:noFill/>
          </a:ln>
        </p:spPr>
      </p:pic>
      <p:pic>
        <p:nvPicPr>
          <p:cNvPr id="172" name="Google Shape;172;p5"/>
          <p:cNvPicPr preferRelativeResize="0"/>
          <p:nvPr/>
        </p:nvPicPr>
        <p:blipFill rotWithShape="1">
          <a:blip r:embed="rId4">
            <a:alphaModFix/>
          </a:blip>
          <a:srcRect b="0" l="0" r="0" t="0"/>
          <a:stretch/>
        </p:blipFill>
        <p:spPr>
          <a:xfrm>
            <a:off x="7348" y="-1"/>
            <a:ext cx="6066881" cy="3792471"/>
          </a:xfrm>
          <a:prstGeom prst="rect">
            <a:avLst/>
          </a:prstGeom>
          <a:noFill/>
          <a:ln>
            <a:noFill/>
          </a:ln>
        </p:spPr>
      </p:pic>
      <p:pic>
        <p:nvPicPr>
          <p:cNvPr id="173" name="Google Shape;173;p5"/>
          <p:cNvPicPr preferRelativeResize="0"/>
          <p:nvPr/>
        </p:nvPicPr>
        <p:blipFill rotWithShape="1">
          <a:blip r:embed="rId5">
            <a:alphaModFix/>
          </a:blip>
          <a:srcRect b="0" l="0" r="0" t="0"/>
          <a:stretch/>
        </p:blipFill>
        <p:spPr>
          <a:xfrm>
            <a:off x="6074229" y="-109699"/>
            <a:ext cx="6053002" cy="4080808"/>
          </a:xfrm>
          <a:prstGeom prst="rect">
            <a:avLst/>
          </a:prstGeom>
          <a:noFill/>
          <a:ln>
            <a:noFill/>
          </a:ln>
        </p:spPr>
      </p:pic>
      <p:pic>
        <p:nvPicPr>
          <p:cNvPr descr="ancienttimeskc - &lt;strong&gt;Ancient&lt;/strong&gt; &lt;strong&gt;Egyptian&lt;/strong&gt; &lt;strong&gt;Fashion&lt;/strong&gt;" id="174" name="Google Shape;174;p5"/>
          <p:cNvPicPr preferRelativeResize="0"/>
          <p:nvPr/>
        </p:nvPicPr>
        <p:blipFill rotWithShape="1">
          <a:blip r:embed="rId6">
            <a:alphaModFix/>
          </a:blip>
          <a:srcRect b="0" l="0" r="0" t="0"/>
          <a:stretch/>
        </p:blipFill>
        <p:spPr>
          <a:xfrm>
            <a:off x="7592968" y="3670534"/>
            <a:ext cx="4534263" cy="3187466"/>
          </a:xfrm>
          <a:prstGeom prst="rect">
            <a:avLst/>
          </a:prstGeom>
          <a:noFill/>
          <a:ln>
            <a:noFill/>
          </a:ln>
        </p:spPr>
      </p:pic>
      <p:pic>
        <p:nvPicPr>
          <p:cNvPr id="175" name="Google Shape;175;p5"/>
          <p:cNvPicPr preferRelativeResize="0"/>
          <p:nvPr/>
        </p:nvPicPr>
        <p:blipFill rotWithShape="1">
          <a:blip r:embed="rId7">
            <a:alphaModFix/>
          </a:blip>
          <a:srcRect b="0" l="0" r="0" t="0"/>
          <a:stretch/>
        </p:blipFill>
        <p:spPr>
          <a:xfrm>
            <a:off x="3925389" y="3792470"/>
            <a:ext cx="3690257" cy="33245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4000"/>
              <a:buFont typeface="Trebuchet MS"/>
              <a:buNone/>
            </a:pPr>
            <a:r>
              <a:rPr lang="en-US"/>
              <a:t>A Story about Mesopotamia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idx="1" type="body"/>
          </p:nvPr>
        </p:nvSpPr>
        <p:spPr>
          <a:xfrm>
            <a:off x="0" y="0"/>
            <a:ext cx="6800491" cy="640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a:t>About 4000 years ago, people began to settle in the Middle East between the Tigris and Euphrates Rivers (modern day Syria, Iraq, and Iran). The river valley offered the natural resources for food and water, and landforms like the mountains to the north and the rivers offered protection and the ability to travel and trade. This area was hot, dry, and received little rainfall, but the first farmers who settled there saw great potential. Mesopotamia quickly grew into the first civilization in human history; the “cradle of civilization”. Mesopotamia means “the land between two rivers” because it was literally located between two large rivers. The land here was very fertile and the first human cities thrived there for over 3000 years. People in Mesopotamia were among the earliest inventors, creating the first system of writing, the wheel, the earliest forms of mathematics, and being the first to work with metal. But most importantly, they were masters at adapting to their land, climate, and natural resources. Mesopotamians needed to be able to control their rivers so they could prosper. They quickly became experts at it. Future civilizations learned from the Mesopotamians about how to live off the land and many inventions in Mesopotamia are still SUPER IMPORTANT to our lives today. There were 6 main ways in which Mesopotamia first, and future civilizations, adapted to their environment…</a:t>
            </a:r>
            <a:endParaRPr/>
          </a:p>
        </p:txBody>
      </p:sp>
      <p:pic>
        <p:nvPicPr>
          <p:cNvPr descr="Mesopotamia - Wikipedia" id="186" name="Google Shape;186;p8"/>
          <p:cNvPicPr preferRelativeResize="0"/>
          <p:nvPr/>
        </p:nvPicPr>
        <p:blipFill rotWithShape="1">
          <a:blip r:embed="rId3">
            <a:alphaModFix/>
          </a:blip>
          <a:srcRect b="0" l="0" r="0" t="0"/>
          <a:stretch/>
        </p:blipFill>
        <p:spPr>
          <a:xfrm>
            <a:off x="6800491" y="3048000"/>
            <a:ext cx="5391509" cy="3810000"/>
          </a:xfrm>
          <a:prstGeom prst="rect">
            <a:avLst/>
          </a:prstGeom>
          <a:noFill/>
          <a:ln>
            <a:noFill/>
          </a:ln>
        </p:spPr>
      </p:pic>
      <p:pic>
        <p:nvPicPr>
          <p:cNvPr descr="File:Eurasian mass.jpg" id="187" name="Google Shape;187;p8"/>
          <p:cNvPicPr preferRelativeResize="0"/>
          <p:nvPr/>
        </p:nvPicPr>
        <p:blipFill rotWithShape="1">
          <a:blip r:embed="rId4">
            <a:alphaModFix/>
          </a:blip>
          <a:srcRect b="0" l="0" r="0" t="0"/>
          <a:stretch/>
        </p:blipFill>
        <p:spPr>
          <a:xfrm>
            <a:off x="6757846" y="0"/>
            <a:ext cx="5434154" cy="3047999"/>
          </a:xfrm>
          <a:prstGeom prst="rect">
            <a:avLst/>
          </a:prstGeom>
          <a:noFill/>
          <a:ln>
            <a:noFill/>
          </a:ln>
        </p:spPr>
      </p:pic>
      <p:sp>
        <p:nvSpPr>
          <p:cNvPr id="188" name="Google Shape;188;p8"/>
          <p:cNvSpPr/>
          <p:nvPr/>
        </p:nvSpPr>
        <p:spPr>
          <a:xfrm>
            <a:off x="8534400" y="1496291"/>
            <a:ext cx="720436" cy="52647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idx="1" type="body"/>
          </p:nvPr>
        </p:nvSpPr>
        <p:spPr>
          <a:xfrm>
            <a:off x="677334" y="2160589"/>
            <a:ext cx="5972848" cy="38807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560"/>
              <a:buNone/>
            </a:pPr>
            <a:r>
              <a:rPr lang="en-US" sz="3200"/>
              <a:t>1) Farming (irrigation!)</a:t>
            </a:r>
            <a:endParaRPr/>
          </a:p>
          <a:p>
            <a:pPr indent="0" lvl="0" marL="0" rtl="0" algn="l">
              <a:spcBef>
                <a:spcPts val="1000"/>
              </a:spcBef>
              <a:spcAft>
                <a:spcPts val="0"/>
              </a:spcAft>
              <a:buSzPts val="2560"/>
              <a:buNone/>
            </a:pPr>
            <a:r>
              <a:rPr lang="en-US" sz="3200"/>
              <a:t>2) Clothing</a:t>
            </a:r>
            <a:endParaRPr/>
          </a:p>
          <a:p>
            <a:pPr indent="0" lvl="0" marL="0" rtl="0" algn="l">
              <a:spcBef>
                <a:spcPts val="1000"/>
              </a:spcBef>
              <a:spcAft>
                <a:spcPts val="0"/>
              </a:spcAft>
              <a:buSzPts val="2560"/>
              <a:buNone/>
            </a:pPr>
            <a:r>
              <a:rPr lang="en-US" sz="3200"/>
              <a:t>3) Shelter</a:t>
            </a:r>
            <a:endParaRPr/>
          </a:p>
          <a:p>
            <a:pPr indent="0" lvl="0" marL="0" rtl="0" algn="l">
              <a:spcBef>
                <a:spcPts val="1000"/>
              </a:spcBef>
              <a:spcAft>
                <a:spcPts val="0"/>
              </a:spcAft>
              <a:buSzPts val="2560"/>
              <a:buNone/>
            </a:pPr>
            <a:r>
              <a:rPr lang="en-US" sz="3200"/>
              <a:t>4) Transportation (Trade!)</a:t>
            </a:r>
            <a:endParaRPr/>
          </a:p>
          <a:p>
            <a:pPr indent="0" lvl="0" marL="0" rtl="0" algn="l">
              <a:spcBef>
                <a:spcPts val="1000"/>
              </a:spcBef>
              <a:spcAft>
                <a:spcPts val="0"/>
              </a:spcAft>
              <a:buSzPts val="2560"/>
              <a:buNone/>
            </a:pPr>
            <a:r>
              <a:rPr lang="en-US" sz="3200"/>
              <a:t>5) Domesticating Animals</a:t>
            </a:r>
            <a:endParaRPr/>
          </a:p>
          <a:p>
            <a:pPr indent="0" lvl="0" marL="0" rtl="0" algn="l">
              <a:spcBef>
                <a:spcPts val="1000"/>
              </a:spcBef>
              <a:spcAft>
                <a:spcPts val="0"/>
              </a:spcAft>
              <a:buSzPts val="2560"/>
              <a:buNone/>
            </a:pPr>
            <a:r>
              <a:rPr lang="en-US" sz="3200"/>
              <a:t>6) Innovations (Tools!)</a:t>
            </a:r>
            <a:endParaRPr/>
          </a:p>
        </p:txBody>
      </p:sp>
      <p:sp>
        <p:nvSpPr>
          <p:cNvPr id="194" name="Google Shape;194;p9"/>
          <p:cNvSpPr/>
          <p:nvPr/>
        </p:nvSpPr>
        <p:spPr>
          <a:xfrm>
            <a:off x="-49204" y="283288"/>
            <a:ext cx="708072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Trebuchet MS"/>
                <a:ea typeface="Trebuchet MS"/>
                <a:cs typeface="Trebuchet MS"/>
                <a:sym typeface="Trebuchet MS"/>
              </a:rPr>
              <a:t>Ways that humans adapt to their </a:t>
            </a:r>
            <a:endParaRPr b="0" i="0" sz="36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0" i="0" lang="en-US" sz="3600" u="none" cap="none" strike="noStrike">
                <a:solidFill>
                  <a:schemeClr val="dk1"/>
                </a:solidFill>
                <a:latin typeface="Trebuchet MS"/>
                <a:ea typeface="Trebuchet MS"/>
                <a:cs typeface="Trebuchet MS"/>
                <a:sym typeface="Trebuchet MS"/>
              </a:rPr>
              <a:t>environment!</a:t>
            </a:r>
            <a:endParaRPr b="0" i="0" sz="3600" u="none" cap="none" strike="noStrike">
              <a:solidFill>
                <a:schemeClr val="dk1"/>
              </a:solidFill>
              <a:latin typeface="Trebuchet MS"/>
              <a:ea typeface="Trebuchet MS"/>
              <a:cs typeface="Trebuchet MS"/>
              <a:sym typeface="Trebuchet MS"/>
            </a:endParaRPr>
          </a:p>
        </p:txBody>
      </p:sp>
      <p:pic>
        <p:nvPicPr>
          <p:cNvPr descr="Property Rights and Law Among the Ancient Greeks" id="195" name="Google Shape;195;p9"/>
          <p:cNvPicPr preferRelativeResize="0"/>
          <p:nvPr/>
        </p:nvPicPr>
        <p:blipFill rotWithShape="1">
          <a:blip r:embed="rId3">
            <a:alphaModFix/>
          </a:blip>
          <a:srcRect b="0" l="0" r="0" t="0"/>
          <a:stretch/>
        </p:blipFill>
        <p:spPr>
          <a:xfrm>
            <a:off x="7138719" y="3948544"/>
            <a:ext cx="3879273" cy="2909455"/>
          </a:xfrm>
          <a:prstGeom prst="rect">
            <a:avLst/>
          </a:prstGeom>
          <a:noFill/>
          <a:ln>
            <a:noFill/>
          </a:ln>
        </p:spPr>
      </p:pic>
      <p:pic>
        <p:nvPicPr>
          <p:cNvPr descr="Tigris - Wikipedia" id="196" name="Google Shape;196;p9"/>
          <p:cNvPicPr preferRelativeResize="0"/>
          <p:nvPr/>
        </p:nvPicPr>
        <p:blipFill rotWithShape="1">
          <a:blip r:embed="rId4">
            <a:alphaModFix/>
          </a:blip>
          <a:srcRect b="0" l="0" r="0" t="0"/>
          <a:stretch/>
        </p:blipFill>
        <p:spPr>
          <a:xfrm>
            <a:off x="5123568" y="913244"/>
            <a:ext cx="3954788" cy="3035300"/>
          </a:xfrm>
          <a:prstGeom prst="rect">
            <a:avLst/>
          </a:prstGeom>
          <a:noFill/>
          <a:ln>
            <a:noFill/>
          </a:ln>
        </p:spPr>
      </p:pic>
      <p:pic>
        <p:nvPicPr>
          <p:cNvPr descr="Wikijunior:Ancient Civilizations/Babylonians - Wikibooks ..." id="197" name="Google Shape;197;p9"/>
          <p:cNvPicPr preferRelativeResize="0"/>
          <p:nvPr/>
        </p:nvPicPr>
        <p:blipFill rotWithShape="1">
          <a:blip r:embed="rId5">
            <a:alphaModFix/>
          </a:blip>
          <a:srcRect b="0" l="0" r="0" t="0"/>
          <a:stretch/>
        </p:blipFill>
        <p:spPr>
          <a:xfrm>
            <a:off x="9398000" y="913244"/>
            <a:ext cx="2794000" cy="303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f6d785273d_0_5"/>
          <p:cNvSpPr txBox="1"/>
          <p:nvPr>
            <p:ph type="title"/>
          </p:nvPr>
        </p:nvSpPr>
        <p:spPr>
          <a:xfrm>
            <a:off x="677335" y="2700867"/>
            <a:ext cx="8596800" cy="182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Placemat Activity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2019-10-15T00:57:35Z</dcterms:created>
  <dc:creator>Andrew Butterworth</dc:creator>
</cp:coreProperties>
</file>