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9753600" cx="130048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gq7WfFn4rP1DlmEz5YUjyq+cpz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HelveticaNeue-bold.fntdata"/><Relationship Id="rId6" Type="http://schemas.openxmlformats.org/officeDocument/2006/relationships/slide" Target="slides/slide2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8040" y="5264150"/>
            <a:ext cx="740872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799"/>
              </a:buClr>
              <a:buSzPts val="7600"/>
              <a:buFont typeface="Arial"/>
              <a:buNone/>
              <a:defRPr sz="7600">
                <a:solidFill>
                  <a:srgbClr val="F4D79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15"/>
          <p:cNvSpPr txBox="1"/>
          <p:nvPr>
            <p:ph idx="1" type="body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AF7B"/>
              </a:buClr>
              <a:buSzPts val="3400"/>
              <a:buFont typeface="Arial"/>
              <a:buNone/>
              <a:defRPr sz="3400">
                <a:solidFill>
                  <a:srgbClr val="C8AF7B"/>
                </a:solidFill>
              </a:defRPr>
            </a:lvl1pPr>
            <a:lvl2pPr indent="-228600" lvl="1" marL="9144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AF7B"/>
              </a:buClr>
              <a:buSzPts val="3400"/>
              <a:buFont typeface="Arial"/>
              <a:buNone/>
              <a:defRPr sz="3400">
                <a:solidFill>
                  <a:srgbClr val="C8AF7B"/>
                </a:solidFill>
              </a:defRPr>
            </a:lvl2pPr>
            <a:lvl3pPr indent="-228600" lvl="2" marL="1371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AF7B"/>
              </a:buClr>
              <a:buSzPts val="3400"/>
              <a:buFont typeface="Arial"/>
              <a:buNone/>
              <a:defRPr sz="3400">
                <a:solidFill>
                  <a:srgbClr val="C8AF7B"/>
                </a:solidFill>
              </a:defRPr>
            </a:lvl3pPr>
            <a:lvl4pPr indent="-228600" lvl="3" marL="18288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AF7B"/>
              </a:buClr>
              <a:buSzPts val="3400"/>
              <a:buFont typeface="Arial"/>
              <a:buNone/>
              <a:defRPr sz="3400">
                <a:solidFill>
                  <a:srgbClr val="C8AF7B"/>
                </a:solidFill>
              </a:defRPr>
            </a:lvl4pPr>
            <a:lvl5pPr indent="-228600" lvl="4" marL="22860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AF7B"/>
              </a:buClr>
              <a:buSzPts val="3400"/>
              <a:buFont typeface="Arial"/>
              <a:buNone/>
              <a:defRPr sz="3400">
                <a:solidFill>
                  <a:srgbClr val="C8AF7B"/>
                </a:solidFill>
              </a:defRPr>
            </a:lvl5pPr>
            <a:lvl6pPr indent="-285750" lvl="5" marL="27432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>
              <a:solidFill>
                <a:srgbClr val="F3F1D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idx="1" type="body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85750" lvl="0" marL="4572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2pPr>
            <a:lvl3pPr indent="-285750" lvl="2" marL="13716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4pPr>
            <a:lvl5pPr indent="-285750" lvl="4" marL="22860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5pPr>
            <a:lvl6pPr indent="-285750" lvl="5" marL="27432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/>
          <p:nvPr>
            <p:ph idx="2" type="pic"/>
          </p:nvPr>
        </p:nvSpPr>
        <p:spPr>
          <a:xfrm>
            <a:off x="6719758" y="4990856"/>
            <a:ext cx="5410202" cy="3810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5"/>
          <p:cNvSpPr/>
          <p:nvPr>
            <p:ph idx="3" type="pic"/>
          </p:nvPr>
        </p:nvSpPr>
        <p:spPr>
          <a:xfrm>
            <a:off x="6719758" y="939556"/>
            <a:ext cx="5410202" cy="3810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5"/>
          <p:cNvSpPr/>
          <p:nvPr>
            <p:ph idx="4" type="pic"/>
          </p:nvPr>
        </p:nvSpPr>
        <p:spPr>
          <a:xfrm>
            <a:off x="979662" y="939800"/>
            <a:ext cx="5499103" cy="78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5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idx="1" type="body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2400"/>
              <a:buFont typeface="Arial"/>
              <a:buNone/>
              <a:defRPr sz="2400"/>
            </a:lvl1pPr>
            <a:lvl2pPr indent="-285750" lvl="1" marL="9144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2pPr>
            <a:lvl3pPr indent="-285750" lvl="2" marL="13716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4pPr>
            <a:lvl5pPr indent="-285750" lvl="4" marL="22860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5pPr>
            <a:lvl6pPr indent="-285750" lvl="5" marL="27432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2" type="body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85750" lvl="0" marL="4572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2pPr>
            <a:lvl3pPr indent="-285750" lvl="2" marL="13716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4pPr>
            <a:lvl5pPr indent="-285750" lvl="4" marL="22860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5pPr>
            <a:lvl6pPr indent="-285750" lvl="5" marL="27432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>
            <p:ph idx="2" type="pic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6"/>
          <p:cNvSpPr txBox="1"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3600"/>
              <a:buFont typeface="Arial"/>
              <a:buNone/>
              <a:defRPr sz="3600"/>
            </a:lvl1pPr>
            <a:lvl2pPr indent="-228600" lvl="1" marL="9144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3600"/>
              <a:buFont typeface="Arial"/>
              <a:buNone/>
              <a:defRPr sz="3600"/>
            </a:lvl2pPr>
            <a:lvl3pPr indent="-228600" lvl="2" marL="1371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3600"/>
              <a:buFont typeface="Arial"/>
              <a:buNone/>
              <a:defRPr sz="3600"/>
            </a:lvl3pPr>
            <a:lvl4pPr indent="-228600" lvl="3" marL="18288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3600"/>
              <a:buFont typeface="Arial"/>
              <a:buNone/>
              <a:defRPr sz="3600"/>
            </a:lvl4pPr>
            <a:lvl5pPr indent="-228600" lvl="4" marL="22860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3600"/>
              <a:buFont typeface="Arial"/>
              <a:buNone/>
              <a:defRPr sz="3600"/>
            </a:lvl5pPr>
            <a:lvl6pPr indent="-285750" lvl="5" marL="27432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/>
          <p:nvPr>
            <p:ph idx="2" type="pic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7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" type="body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Arial"/>
              <a:buChar char="•"/>
              <a:defRPr sz="3600"/>
            </a:lvl1pPr>
            <a:lvl2pPr indent="-342900" lvl="1" marL="91440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Arial"/>
              <a:buChar char="•"/>
              <a:defRPr sz="3600"/>
            </a:lvl2pPr>
            <a:lvl3pPr indent="-342900" lvl="2" marL="137160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Arial"/>
              <a:buChar char="•"/>
              <a:defRPr sz="3600"/>
            </a:lvl3pPr>
            <a:lvl4pPr indent="-342900" lvl="3" marL="182880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Arial"/>
              <a:buChar char="•"/>
              <a:defRPr sz="3600"/>
            </a:lvl4pPr>
            <a:lvl5pPr indent="-342900" lvl="4" marL="228600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Arial"/>
              <a:buChar char="•"/>
              <a:defRPr sz="3600"/>
            </a:lvl5pPr>
            <a:lvl6pPr indent="-285750" lvl="5" marL="27432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/>
          <p:nvPr>
            <p:ph idx="2" type="pic"/>
          </p:nvPr>
        </p:nvSpPr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>
  <p:cSld name="Photo - Horizont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/>
          <p:nvPr>
            <p:ph idx="2" type="pic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20"/>
          <p:cNvSpPr txBox="1"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799"/>
              </a:buClr>
              <a:buSzPts val="7600"/>
              <a:buFont typeface="Arial"/>
              <a:buNone/>
              <a:defRPr sz="7600">
                <a:solidFill>
                  <a:srgbClr val="F4D79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" type="body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AF7B"/>
              </a:buClr>
              <a:buSzPts val="3400"/>
              <a:buFont typeface="Arial"/>
              <a:buNone/>
              <a:defRPr sz="3400">
                <a:solidFill>
                  <a:srgbClr val="C8AF7B"/>
                </a:solidFill>
              </a:defRPr>
            </a:lvl1pPr>
            <a:lvl2pPr indent="-228600" lvl="1" marL="9144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AF7B"/>
              </a:buClr>
              <a:buSzPts val="3400"/>
              <a:buFont typeface="Arial"/>
              <a:buNone/>
              <a:defRPr sz="3400">
                <a:solidFill>
                  <a:srgbClr val="C8AF7B"/>
                </a:solidFill>
              </a:defRPr>
            </a:lvl2pPr>
            <a:lvl3pPr indent="-228600" lvl="2" marL="1371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AF7B"/>
              </a:buClr>
              <a:buSzPts val="3400"/>
              <a:buFont typeface="Arial"/>
              <a:buNone/>
              <a:defRPr sz="3400">
                <a:solidFill>
                  <a:srgbClr val="C8AF7B"/>
                </a:solidFill>
              </a:defRPr>
            </a:lvl3pPr>
            <a:lvl4pPr indent="-228600" lvl="3" marL="18288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AF7B"/>
              </a:buClr>
              <a:buSzPts val="3400"/>
              <a:buFont typeface="Arial"/>
              <a:buNone/>
              <a:defRPr sz="3400">
                <a:solidFill>
                  <a:srgbClr val="C8AF7B"/>
                </a:solidFill>
              </a:defRPr>
            </a:lvl4pPr>
            <a:lvl5pPr indent="-228600" lvl="4" marL="22860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AF7B"/>
              </a:buClr>
              <a:buSzPts val="3400"/>
              <a:buFont typeface="Arial"/>
              <a:buNone/>
              <a:defRPr sz="3400">
                <a:solidFill>
                  <a:srgbClr val="C8AF7B"/>
                </a:solidFill>
              </a:defRPr>
            </a:lvl5pPr>
            <a:lvl6pPr indent="-285750" lvl="5" marL="27432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>
              <a:solidFill>
                <a:srgbClr val="F3F1D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Arial"/>
              <a:buChar char="•"/>
              <a:defRPr sz="3600"/>
            </a:lvl1pPr>
            <a:lvl2pPr indent="-342900" lvl="1" marL="91440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Arial"/>
              <a:buChar char="•"/>
              <a:defRPr sz="3600"/>
            </a:lvl2pPr>
            <a:lvl3pPr indent="-342900" lvl="2" marL="137160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Arial"/>
              <a:buChar char="•"/>
              <a:defRPr sz="3600"/>
            </a:lvl3pPr>
            <a:lvl4pPr indent="-342900" lvl="3" marL="182880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Arial"/>
              <a:buChar char="•"/>
              <a:defRPr sz="3600"/>
            </a:lvl4pPr>
            <a:lvl5pPr indent="-342900" lvl="4" marL="228600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Arial"/>
              <a:buChar char="•"/>
              <a:defRPr sz="3600"/>
            </a:lvl5pPr>
            <a:lvl6pPr indent="-285750" lvl="5" marL="27432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idx="1" type="body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361950" lvl="0" marL="45720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1950" lvl="3" marL="182880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1950" lvl="4" marL="228600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1950" lvl="5" marL="274320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1950" lvl="6" marL="320040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1950" lvl="7" marL="365760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1950" lvl="8" marL="411480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  <a:defRPr b="0" i="0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  <a:defRPr b="0" i="0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  <a:defRPr b="0" i="0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  <a:defRPr b="0" i="0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  <a:defRPr b="0" i="0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  <a:defRPr b="0" i="0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  <a:defRPr b="0" i="0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  <a:defRPr b="0" i="0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  <a:defRPr b="0" i="0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 u="none" cap="none" strike="noStrike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 u="none" cap="none" strike="noStrike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 u="none" cap="none" strike="noStrike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 u="none" cap="none" strike="noStrike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 u="none" cap="none" strike="noStrike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 u="none" cap="none" strike="noStrike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 u="none" cap="none" strike="noStrike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 u="none" cap="none" strike="noStrike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 u="none" cap="none" strike="noStrike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idx="4294967295" type="ctr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799"/>
              </a:buClr>
              <a:buSzPts val="7600"/>
              <a:buFont typeface="Arial"/>
              <a:buNone/>
            </a:pPr>
            <a:r>
              <a:rPr b="0" i="0" lang="en-US" sz="7600" u="none" cap="none" strike="noStrike">
                <a:solidFill>
                  <a:srgbClr val="F4D799"/>
                </a:solidFill>
                <a:latin typeface="Arial"/>
                <a:ea typeface="Arial"/>
                <a:cs typeface="Arial"/>
                <a:sym typeface="Arial"/>
              </a:rPr>
              <a:t>Organisms and Their Environment - Part 4</a:t>
            </a:r>
            <a:endParaRPr/>
          </a:p>
        </p:txBody>
      </p:sp>
      <p:sp>
        <p:nvSpPr>
          <p:cNvPr id="61" name="Google Shape;61;p1"/>
          <p:cNvSpPr txBox="1"/>
          <p:nvPr>
            <p:ph idx="4294967295" type="subTitle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AF7B"/>
              </a:buClr>
              <a:buSzPts val="3400"/>
              <a:buFont typeface="Arial"/>
              <a:buNone/>
            </a:pPr>
            <a:r>
              <a:rPr b="0" i="1" lang="en-US" sz="3400" u="none" cap="none" strike="noStrike">
                <a:solidFill>
                  <a:srgbClr val="C8AF7B"/>
                </a:solidFill>
                <a:latin typeface="Arial"/>
                <a:ea typeface="Arial"/>
                <a:cs typeface="Arial"/>
                <a:sym typeface="Arial"/>
              </a:rPr>
              <a:t>Science 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/>
          <p:nvPr/>
        </p:nvSpPr>
        <p:spPr>
          <a:xfrm>
            <a:off x="3538778" y="2387599"/>
            <a:ext cx="5927244" cy="4978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6"/>
              </a:buClr>
              <a:buSzPts val="4000"/>
              <a:buFont typeface="Arial"/>
              <a:buNone/>
            </a:pPr>
            <a:r>
              <a:rPr b="0" i="1" lang="en-US" sz="4000" u="none" cap="none" strike="noStrike">
                <a:solidFill>
                  <a:srgbClr val="073E86"/>
                </a:solidFill>
                <a:latin typeface="Arial"/>
                <a:ea typeface="Arial"/>
                <a:cs typeface="Arial"/>
                <a:sym typeface="Arial"/>
              </a:rPr>
              <a:t>Play Giving a Fish a Bath Video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6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rgbClr val="073E8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6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rgbClr val="073E8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6"/>
              </a:buClr>
              <a:buSzPts val="4000"/>
              <a:buFont typeface="Arial"/>
              <a:buNone/>
            </a:pPr>
            <a:r>
              <a:rPr b="0" i="1" lang="en-US" sz="4000" u="none" cap="none" strike="noStrike">
                <a:solidFill>
                  <a:srgbClr val="073E86"/>
                </a:solidFill>
                <a:latin typeface="Arial"/>
                <a:ea typeface="Arial"/>
                <a:cs typeface="Arial"/>
                <a:sym typeface="Arial"/>
              </a:rPr>
              <a:t>https://www.nationalgeographic.org/activity/ecological-relationships/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</a:pPr>
            <a:r>
              <a:rPr b="0" i="0" lang="en-US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rPr>
              <a:t>Mutualistic Relationship</a:t>
            </a:r>
            <a:endParaRPr/>
          </a:p>
        </p:txBody>
      </p:sp>
      <p:sp>
        <p:nvSpPr>
          <p:cNvPr id="129" name="Google Shape;129;p11"/>
          <p:cNvSpPr txBox="1"/>
          <p:nvPr>
            <p:ph idx="1" type="body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3239"/>
              <a:buFont typeface="Helvetica Neue"/>
              <a:buNone/>
            </a:pPr>
            <a:r>
              <a:rPr lang="en-US" sz="3239">
                <a:latin typeface="Helvetica Neue"/>
                <a:ea typeface="Helvetica Neue"/>
                <a:cs typeface="Helvetica Neue"/>
                <a:sym typeface="Helvetica Neue"/>
              </a:rPr>
              <a:t>Mutualistic relationship: both partners benefit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Clr>
                <a:srgbClr val="86837F"/>
              </a:buClr>
              <a:buSzPts val="3239"/>
              <a:buFont typeface="Helvetica Neue"/>
              <a:buNone/>
            </a:pPr>
            <a:r>
              <a:rPr lang="en-US" sz="3239">
                <a:latin typeface="Helvetica Neue"/>
                <a:ea typeface="Helvetica Neue"/>
                <a:cs typeface="Helvetica Neue"/>
                <a:sym typeface="Helvetica Neue"/>
              </a:rPr>
              <a:t>Example: Termites and protozoa - termites need bacteria to break down wood, termite gets nutrients from protozoa waste</a:t>
            </a:r>
            <a:endParaRPr/>
          </a:p>
        </p:txBody>
      </p:sp>
      <p:pic>
        <p:nvPicPr>
          <p:cNvPr id="130" name="Google Shape;13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8880" y="2816620"/>
            <a:ext cx="3416302" cy="258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4989" y="6095801"/>
            <a:ext cx="3898809" cy="271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7426" y="4546600"/>
            <a:ext cx="3124202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04800" y="-962660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2"/>
          <p:cNvSpPr/>
          <p:nvPr/>
        </p:nvSpPr>
        <p:spPr>
          <a:xfrm>
            <a:off x="3377250" y="1854199"/>
            <a:ext cx="6250200" cy="497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6"/>
              </a:buClr>
              <a:buSzPts val="4000"/>
              <a:buFont typeface="Arial"/>
              <a:buNone/>
            </a:pPr>
            <a:r>
              <a:rPr b="0" i="1" lang="en-US" sz="4000" u="none" cap="none" strike="noStrike">
                <a:solidFill>
                  <a:srgbClr val="073E86"/>
                </a:solidFill>
                <a:latin typeface="Arial"/>
                <a:ea typeface="Arial"/>
                <a:cs typeface="Arial"/>
                <a:sym typeface="Arial"/>
              </a:rPr>
              <a:t>Play Caribbean Cleaners Video and Clown Fish and Sea Anemone Video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6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rgbClr val="073E8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E86"/>
              </a:buClr>
              <a:buSzPts val="4000"/>
              <a:buFont typeface="Arial"/>
              <a:buNone/>
            </a:pPr>
            <a:r>
              <a:rPr b="0" i="1" lang="en-US" sz="4000" u="none" cap="none" strike="noStrike">
                <a:solidFill>
                  <a:srgbClr val="073E86"/>
                </a:solidFill>
                <a:latin typeface="Arial"/>
                <a:ea typeface="Arial"/>
                <a:cs typeface="Arial"/>
                <a:sym typeface="Arial"/>
              </a:rPr>
              <a:t>https://www.nationalgeographic.org/activity/ecological-relationships/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100"/>
              <a:buFont typeface="Arial"/>
              <a:buNone/>
            </a:pPr>
            <a:r>
              <a:rPr lang="en-US" sz="6100"/>
              <a:t>A Commensalism Relationship</a:t>
            </a:r>
            <a:endParaRPr/>
          </a:p>
        </p:txBody>
      </p:sp>
      <p:sp>
        <p:nvSpPr>
          <p:cNvPr id="144" name="Google Shape;144;p13"/>
          <p:cNvSpPr txBox="1"/>
          <p:nvPr>
            <p:ph idx="1" type="body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3600"/>
              <a:buFont typeface="Helvetica Neue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Commensalism: 1 partner benefits and the other does not gain or lose.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3600"/>
              <a:buFont typeface="Helvetica Neue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Example: Barnacles on a grey whale</a:t>
            </a:r>
            <a:endParaRPr/>
          </a:p>
        </p:txBody>
      </p:sp>
      <p:pic>
        <p:nvPicPr>
          <p:cNvPr id="145" name="Google Shape;1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9073" y="2963614"/>
            <a:ext cx="4398458" cy="293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0105" y="6078232"/>
            <a:ext cx="4046789" cy="2692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9424" y="1473200"/>
            <a:ext cx="5216527" cy="6794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>
            <p:ph type="title"/>
          </p:nvPr>
        </p:nvSpPr>
        <p:spPr>
          <a:xfrm>
            <a:off x="685800" y="1079500"/>
            <a:ext cx="60452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</a:pPr>
            <a:r>
              <a:rPr b="0" i="0" lang="en-US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rPr>
              <a:t>Big Idea:</a:t>
            </a:r>
            <a:endParaRPr/>
          </a:p>
        </p:txBody>
      </p:sp>
      <p:sp>
        <p:nvSpPr>
          <p:cNvPr id="68" name="Google Shape;68;p2"/>
          <p:cNvSpPr txBox="1"/>
          <p:nvPr>
            <p:ph idx="1" type="body"/>
          </p:nvPr>
        </p:nvSpPr>
        <p:spPr>
          <a:xfrm>
            <a:off x="774700" y="3670300"/>
            <a:ext cx="6045200" cy="428813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3600"/>
              <a:buFont typeface="Arial"/>
              <a:buNone/>
            </a:pPr>
            <a:r>
              <a:rPr lang="en-US" sz="3600"/>
              <a:t>All living things are affected by their environment. Both the living and non-living parts of an environment can have impacts on the well-being of an organism.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5500"/>
              <a:buFont typeface="Arial"/>
              <a:buNone/>
            </a:pPr>
            <a:r>
              <a:rPr lang="en-US" sz="5500"/>
              <a:t>Roles of Organisms in Ecosystems</a:t>
            </a:r>
            <a:endParaRPr/>
          </a:p>
        </p:txBody>
      </p:sp>
      <p:sp>
        <p:nvSpPr>
          <p:cNvPr id="74" name="Google Shape;74;p3"/>
          <p:cNvSpPr txBox="1"/>
          <p:nvPr>
            <p:ph idx="1" type="body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3200"/>
              <a:buFont typeface="Helvetica Neue"/>
              <a:buNone/>
            </a:pPr>
            <a:r>
              <a:rPr lang="en-US" sz="3200">
                <a:latin typeface="Helvetica Neue"/>
                <a:ea typeface="Helvetica Neue"/>
                <a:cs typeface="Helvetica Neue"/>
                <a:sym typeface="Helvetica Neue"/>
              </a:rPr>
              <a:t>Niche: the role an organism plays in the ecosystem.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Clr>
                <a:srgbClr val="86837F"/>
              </a:buClr>
              <a:buSzPts val="3200"/>
              <a:buFont typeface="Helvetica Neue"/>
              <a:buNone/>
            </a:pPr>
            <a:r>
              <a:rPr lang="en-US" sz="3200">
                <a:latin typeface="Helvetica Neue"/>
                <a:ea typeface="Helvetica Neue"/>
                <a:cs typeface="Helvetica Neue"/>
                <a:sym typeface="Helvetica Neue"/>
              </a:rPr>
              <a:t>To find out the niche of a certain organism, you need to look at what they eat, where it lives and how they interact with other organisms in the ecosystem.</a:t>
            </a:r>
            <a:endParaRPr/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9594" y="3937784"/>
            <a:ext cx="4989213" cy="380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1025" y="1625600"/>
            <a:ext cx="5216525" cy="679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"/>
          <p:cNvSpPr txBox="1"/>
          <p:nvPr>
            <p:ph type="title"/>
          </p:nvPr>
        </p:nvSpPr>
        <p:spPr>
          <a:xfrm>
            <a:off x="774700" y="1511300"/>
            <a:ext cx="60452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</a:pPr>
            <a:r>
              <a:rPr b="0" i="0" lang="en-US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rPr>
              <a:t>Producers and Consumers</a:t>
            </a:r>
            <a:endParaRPr/>
          </a:p>
        </p:txBody>
      </p:sp>
      <p:sp>
        <p:nvSpPr>
          <p:cNvPr id="82" name="Google Shape;82;p4"/>
          <p:cNvSpPr txBox="1"/>
          <p:nvPr>
            <p:ph idx="1" type="body"/>
          </p:nvPr>
        </p:nvSpPr>
        <p:spPr>
          <a:xfrm>
            <a:off x="774700" y="3765549"/>
            <a:ext cx="6045200" cy="446663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2600"/>
              <a:buFont typeface="Helvetica Neue"/>
              <a:buNone/>
            </a:pPr>
            <a:r>
              <a:rPr lang="en-US" sz="2600">
                <a:latin typeface="Helvetica Neue"/>
                <a:ea typeface="Helvetica Neue"/>
                <a:cs typeface="Helvetica Neue"/>
                <a:sym typeface="Helvetica Neue"/>
              </a:rPr>
              <a:t>Producers: organisms that create their own food without eating another organism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2600"/>
              <a:buFont typeface="Helvetica Neue"/>
              <a:buNone/>
            </a:pPr>
            <a:r>
              <a:rPr lang="en-US" sz="2600">
                <a:latin typeface="Helvetica Neue"/>
                <a:ea typeface="Helvetica Neue"/>
                <a:cs typeface="Helvetica Neue"/>
                <a:sym typeface="Helvetica Neue"/>
              </a:rPr>
              <a:t>Example: Most species of plants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2600"/>
              <a:buFont typeface="Helvetica Neue"/>
              <a:buNone/>
            </a:pPr>
            <a:r>
              <a:t/>
            </a:r>
            <a:endParaRPr sz="2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2600"/>
              <a:buFont typeface="Helvetica Neue"/>
              <a:buNone/>
            </a:pPr>
            <a:r>
              <a:rPr lang="en-US" sz="2600">
                <a:latin typeface="Helvetica Neue"/>
                <a:ea typeface="Helvetica Neue"/>
                <a:cs typeface="Helvetica Neue"/>
                <a:sym typeface="Helvetica Neue"/>
              </a:rPr>
              <a:t>Consumers: Organisms that get food by eating other organisms. Consumers can be herbivores, carnivores or omnivores.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2600"/>
              <a:buFont typeface="Helvetica Neue"/>
              <a:buNone/>
            </a:pPr>
            <a:r>
              <a:rPr lang="en-US" sz="2600">
                <a:latin typeface="Helvetica Neue"/>
                <a:ea typeface="Helvetica Neue"/>
                <a:cs typeface="Helvetica Neue"/>
                <a:sym typeface="Helvetica Neue"/>
              </a:rPr>
              <a:t>Example: humans, cows, ants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/>
          <p:nvPr/>
        </p:nvSpPr>
        <p:spPr>
          <a:xfrm>
            <a:off x="1207509" y="1226311"/>
            <a:ext cx="10426518" cy="696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4000"/>
              <a:buFont typeface="Helvetica Neue"/>
              <a:buNone/>
            </a:pPr>
            <a:r>
              <a:rPr b="0" i="0" lang="en-US" sz="4000" u="none" cap="none" strike="noStrike">
                <a:solidFill>
                  <a:srgbClr val="8683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Lynxes and Snowshoe Hares</a:t>
            </a:r>
            <a:endParaRPr/>
          </a:p>
        </p:txBody>
      </p:sp>
      <p:pic>
        <p:nvPicPr>
          <p:cNvPr id="88" name="Google Shape;8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7171" y="2311855"/>
            <a:ext cx="7075617" cy="660308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5"/>
          <p:cNvSpPr/>
          <p:nvPr/>
        </p:nvSpPr>
        <p:spPr>
          <a:xfrm>
            <a:off x="838962" y="2839211"/>
            <a:ext cx="3558098" cy="4354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4000"/>
              <a:buFont typeface="Helvetica Neue"/>
              <a:buNone/>
            </a:pPr>
            <a:r>
              <a:rPr b="0" i="0" lang="en-US" sz="4000" u="none" cap="none" strike="noStrike">
                <a:solidFill>
                  <a:srgbClr val="8683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Explain what factors could be linked to the rise and fall of the lynx and snowshoe hare populations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7900" y="3060700"/>
            <a:ext cx="42926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6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</a:pPr>
            <a:r>
              <a:rPr b="0" i="0" lang="en-US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rPr>
              <a:t>Scavengers</a:t>
            </a:r>
            <a:endParaRPr/>
          </a:p>
        </p:txBody>
      </p:sp>
      <p:sp>
        <p:nvSpPr>
          <p:cNvPr id="96" name="Google Shape;96;p6"/>
          <p:cNvSpPr txBox="1"/>
          <p:nvPr>
            <p:ph idx="1" type="body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2900"/>
              <a:buFont typeface="Helvetica Neue"/>
              <a:buNone/>
            </a:pPr>
            <a:r>
              <a:rPr lang="en-US" sz="2900">
                <a:latin typeface="Helvetica Neue"/>
                <a:ea typeface="Helvetica Neue"/>
                <a:cs typeface="Helvetica Neue"/>
                <a:sym typeface="Helvetica Neue"/>
              </a:rPr>
              <a:t>Consumers can also be scavengers and decomposers. These are like the “clean up crew” of the ecosystem.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>
                <a:srgbClr val="86837F"/>
              </a:buClr>
              <a:buSzPts val="2900"/>
              <a:buFont typeface="Helvetica Neue"/>
              <a:buNone/>
            </a:pPr>
            <a:r>
              <a:rPr lang="en-US" sz="2900">
                <a:latin typeface="Helvetica Neue"/>
                <a:ea typeface="Helvetica Neue"/>
                <a:cs typeface="Helvetica Neue"/>
                <a:sym typeface="Helvetica Neue"/>
              </a:rPr>
              <a:t>Scavengers: eat dead and decaying plants and animals.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>
                <a:srgbClr val="86837F"/>
              </a:buClr>
              <a:buSzPts val="2900"/>
              <a:buFont typeface="Helvetica Neue"/>
              <a:buNone/>
            </a:pPr>
            <a:r>
              <a:rPr lang="en-US" sz="2900">
                <a:latin typeface="Helvetica Neue"/>
                <a:ea typeface="Helvetica Neue"/>
                <a:cs typeface="Helvetica Neue"/>
                <a:sym typeface="Helvetica Neue"/>
              </a:rPr>
              <a:t>Example: Turkey vultures, crows, wolverines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>
                <a:srgbClr val="86837F"/>
              </a:buClr>
              <a:buSzPts val="2900"/>
              <a:buFont typeface="Helvetica Neue"/>
              <a:buNone/>
            </a:pPr>
            <a:r>
              <a:rPr lang="en-US" sz="29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0419" y="2859308"/>
            <a:ext cx="4721974" cy="608122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7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</a:pPr>
            <a:r>
              <a:rPr b="0" i="0" lang="en-US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rPr>
              <a:t>Decomposers</a:t>
            </a:r>
            <a:endParaRPr/>
          </a:p>
        </p:txBody>
      </p:sp>
      <p:sp>
        <p:nvSpPr>
          <p:cNvPr id="103" name="Google Shape;103;p7"/>
          <p:cNvSpPr txBox="1"/>
          <p:nvPr>
            <p:ph idx="1" type="body"/>
          </p:nvPr>
        </p:nvSpPr>
        <p:spPr>
          <a:xfrm>
            <a:off x="647700" y="2984498"/>
            <a:ext cx="5257800" cy="5715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3600"/>
              <a:buFont typeface="Helvetica Neue"/>
              <a:buNone/>
            </a:pPr>
            <a:r>
              <a:rPr i="0" lang="en-US">
                <a:latin typeface="Helvetica Neue"/>
                <a:ea typeface="Helvetica Neue"/>
                <a:cs typeface="Helvetica Neue"/>
                <a:sym typeface="Helvetica Neue"/>
              </a:rPr>
              <a:t>Decomposers: get food by breaking down dead or waste materials using chemicals and then absorb the nutrients.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3600"/>
              <a:buFont typeface="Helvetica Neue"/>
              <a:buNone/>
            </a:pPr>
            <a:r>
              <a:rPr i="0" lang="en-US">
                <a:latin typeface="Helvetica Neue"/>
                <a:ea typeface="Helvetica Neue"/>
                <a:cs typeface="Helvetica Neue"/>
                <a:sym typeface="Helvetica Neue"/>
              </a:rPr>
              <a:t>Example: fungus, bacteria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</a:pPr>
            <a:r>
              <a:rPr b="0" i="0" lang="en-US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rPr>
              <a:t>Living Relationships</a:t>
            </a:r>
            <a:endParaRPr/>
          </a:p>
        </p:txBody>
      </p:sp>
      <p:sp>
        <p:nvSpPr>
          <p:cNvPr id="109" name="Google Shape;109;p8"/>
          <p:cNvSpPr txBox="1"/>
          <p:nvPr>
            <p:ph idx="1" type="body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3200"/>
              <a:buFont typeface="Arial"/>
              <a:buNone/>
            </a:pPr>
            <a:r>
              <a:rPr i="0" lang="en-US" sz="3200"/>
              <a:t>Since many organisms live together in an ecosystem, some develop symbiotic relationships.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Clr>
                <a:srgbClr val="86837F"/>
              </a:buClr>
              <a:buSzPts val="3200"/>
              <a:buFont typeface="Arial"/>
              <a:buNone/>
            </a:pPr>
            <a:r>
              <a:rPr i="0" lang="en-US" sz="3200"/>
              <a:t>Symbiotic: a close biological relationship between 2 species that live closely together that lasts a long time.</a:t>
            </a:r>
            <a:endParaRPr/>
          </a:p>
        </p:txBody>
      </p:sp>
      <p:pic>
        <p:nvPicPr>
          <p:cNvPr id="110" name="Google Shape;11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8884" y="3985021"/>
            <a:ext cx="4699002" cy="3530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</a:pPr>
            <a:r>
              <a:rPr b="0" i="0" lang="en-US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rPr>
              <a:t>Parasitic Relationship</a:t>
            </a:r>
            <a:endParaRPr/>
          </a:p>
        </p:txBody>
      </p:sp>
      <p:sp>
        <p:nvSpPr>
          <p:cNvPr id="116" name="Google Shape;116;p9"/>
          <p:cNvSpPr txBox="1"/>
          <p:nvPr>
            <p:ph idx="1" type="body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3600"/>
              <a:buFont typeface="Helvetica Neue"/>
              <a:buNone/>
            </a:pPr>
            <a:r>
              <a:rPr i="0" lang="en-US">
                <a:latin typeface="Helvetica Neue"/>
                <a:ea typeface="Helvetica Neue"/>
                <a:cs typeface="Helvetica Neue"/>
                <a:sym typeface="Helvetica Neue"/>
              </a:rPr>
              <a:t>Parasitic: benefits 1 partner but the host is harmed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3600"/>
              <a:buFont typeface="Helvetica Neue"/>
              <a:buNone/>
            </a:pPr>
            <a:r>
              <a:rPr i="0" lang="en-US">
                <a:latin typeface="Helvetica Neue"/>
                <a:ea typeface="Helvetica Neue"/>
                <a:cs typeface="Helvetica Neue"/>
                <a:sym typeface="Helvetica Neue"/>
              </a:rPr>
              <a:t>Example: Whale lice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3600"/>
              <a:buFont typeface="Helvetica Neue"/>
              <a:buNone/>
            </a:pPr>
            <a:r>
              <a:rPr i="0" lang="en-US">
                <a:latin typeface="Helvetica Neue"/>
                <a:ea typeface="Helvetica Neue"/>
                <a:cs typeface="Helvetica Neue"/>
                <a:sym typeface="Helvetica Neue"/>
              </a:rPr>
              <a:t>Example: Mistletoe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3600"/>
              <a:buFont typeface="Helvetica Neue"/>
              <a:buNone/>
            </a:pPr>
            <a:r>
              <a:rPr i="0" lang="en-US">
                <a:latin typeface="Helvetica Neue"/>
                <a:ea typeface="Helvetica Neue"/>
                <a:cs typeface="Helvetica Neue"/>
                <a:sym typeface="Helvetica Neue"/>
              </a:rPr>
              <a:t>Example: Tapeworms</a:t>
            </a:r>
            <a:endParaRPr/>
          </a:p>
        </p:txBody>
      </p:sp>
      <p:pic>
        <p:nvPicPr>
          <p:cNvPr id="117" name="Google Shape;11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7327" y="6146798"/>
            <a:ext cx="4994501" cy="280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8706" y="2733675"/>
            <a:ext cx="4351741" cy="3267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86837F"/>
      </a:dk1>
      <a:lt1>
        <a:srgbClr val="073E86"/>
      </a:lt1>
      <a:dk2>
        <a:srgbClr val="A7A7A7"/>
      </a:dk2>
      <a:lt2>
        <a:srgbClr val="535353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