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embeddedFontLst>
    <p:embeddedFont>
      <p:font typeface="Fredoka One" panose="020B0604020202020204" charset="0"/>
      <p:regular r:id="rId4"/>
    </p:embeddedFont>
    <p:embeddedFont>
      <p:font typeface="Cabin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04583-15ED-437D-B718-C6AB414BC928}">
  <a:tblStyle styleId="{F8104583-15ED-437D-B718-C6AB414BC9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4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1700" y="188775"/>
            <a:ext cx="2720700" cy="1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latin typeface="Fredoka One"/>
                <a:ea typeface="Fredoka One"/>
                <a:cs typeface="Fredoka One"/>
                <a:sym typeface="Fredoka One"/>
              </a:rPr>
              <a:t>PEEL PARAGRAPH</a:t>
            </a:r>
            <a:endParaRPr sz="2800" dirty="0">
              <a:latin typeface="Fredoka One"/>
              <a:ea typeface="Fredoka One"/>
              <a:cs typeface="Fredoka One"/>
              <a:sym typeface="Fredoka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Fredoka One"/>
                <a:ea typeface="Fredoka One"/>
                <a:cs typeface="Fredoka One"/>
                <a:sym typeface="Fredoka One"/>
              </a:rPr>
              <a:t>PLANNING</a:t>
            </a:r>
            <a:endParaRPr sz="2800" b="1" dirty="0"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655300" y="188775"/>
            <a:ext cx="49680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latin typeface="Cabin"/>
                <a:ea typeface="Cabin"/>
                <a:cs typeface="Cabin"/>
                <a:sym typeface="Cabin"/>
              </a:rPr>
              <a:t>When writing 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a </a:t>
            </a:r>
            <a:r>
              <a:rPr lang="en" i="1" u="sng" dirty="0" smtClean="0">
                <a:latin typeface="Cabin"/>
                <a:ea typeface="Cabin"/>
                <a:cs typeface="Cabin"/>
                <a:sym typeface="Cabin"/>
              </a:rPr>
              <a:t>well-structured</a:t>
            </a:r>
            <a:r>
              <a:rPr lang="en" i="1" dirty="0" smtClean="0">
                <a:latin typeface="Cabin"/>
                <a:ea typeface="Cabin"/>
                <a:cs typeface="Cabin"/>
                <a:sym typeface="Cabin"/>
              </a:rPr>
              <a:t> paragraph</a:t>
            </a:r>
            <a:r>
              <a:rPr lang="en" i="1" dirty="0">
                <a:latin typeface="Cabin"/>
                <a:ea typeface="Cabin"/>
                <a:cs typeface="Cabin"/>
                <a:sym typeface="Cabin"/>
              </a:rPr>
              <a:t>, you first need to plan the body of your writing. Use these tables to help do so.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25801" y="782475"/>
            <a:ext cx="5146599" cy="7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abin"/>
                <a:ea typeface="Cabin"/>
                <a:cs typeface="Cabin"/>
                <a:sym typeface="Cabin"/>
              </a:rPr>
              <a:t>Note - You DO NOT need to write in full sentences on this page. It is just for you to jot down and organize your thoughts. </a:t>
            </a:r>
            <a:endParaRPr b="1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49100" y="1446000"/>
            <a:ext cx="74742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" dirty="0" smtClean="0">
              <a:latin typeface="Fredoka One"/>
              <a:ea typeface="Fredoka One"/>
              <a:cs typeface="Fredoka One"/>
              <a:sym typeface="Fredoka One"/>
            </a:endParaRPr>
          </a:p>
          <a:p>
            <a:r>
              <a:rPr lang="en" dirty="0" smtClean="0">
                <a:latin typeface="Fredoka One"/>
                <a:ea typeface="Fredoka One"/>
                <a:cs typeface="Fredoka One"/>
                <a:sym typeface="Fredoka One"/>
              </a:rPr>
              <a:t>Paragraph Topic:  </a:t>
            </a:r>
            <a:r>
              <a:rPr lang="en-US" sz="1300" b="1" dirty="0" smtClean="0"/>
              <a:t>Do violent video games make people </a:t>
            </a:r>
            <a:r>
              <a:rPr lang="en-US" sz="1300" b="1" smtClean="0"/>
              <a:t>commit violent crimes?</a:t>
            </a:r>
            <a:endParaRPr lang="en-US" sz="1300" b="1" dirty="0" smtClean="0"/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489032448"/>
              </p:ext>
            </p:extLst>
          </p:nvPr>
        </p:nvGraphicFramePr>
        <p:xfrm>
          <a:off x="274400" y="2170400"/>
          <a:ext cx="7223600" cy="7619880"/>
        </p:xfrm>
        <a:graphic>
          <a:graphicData uri="http://schemas.openxmlformats.org/drawingml/2006/table">
            <a:tbl>
              <a:tblPr>
                <a:noFill/>
                <a:tableStyleId>{F8104583-15ED-437D-B718-C6AB414BC928}</a:tableStyleId>
              </a:tblPr>
              <a:tblGrid>
                <a:gridCol w="722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oint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What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is your main point of this paragraph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? This sentence should 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directly answer t</a:t>
                      </a:r>
                      <a:r>
                        <a:rPr lang="en-US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he</a:t>
                      </a:r>
                      <a:r>
                        <a:rPr lang="en" sz="1000" u="sng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question</a:t>
                      </a:r>
                      <a:r>
                        <a:rPr lang="en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</a:t>
                      </a:r>
                      <a:endParaRPr lang="en" sz="1000" u="sng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u="sng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vidence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You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need to back up your point with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evidence</a:t>
                      </a:r>
                      <a:r>
                        <a:rPr lang="en-US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This can be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a scene/idea/example from the book (in your own words), or a </a:t>
                      </a:r>
                      <a:r>
                        <a:rPr lang="en-US" sz="1000" i="1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quote</a:t>
                      </a:r>
                      <a:r>
                        <a:rPr lang="en-US" sz="1000" i="0" u="none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from the article</a:t>
                      </a:r>
                      <a:r>
                        <a:rPr lang="en-US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. Start this sentence with: </a:t>
                      </a:r>
                      <a:r>
                        <a:rPr lang="en-US" sz="1000" u="sng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For example, </a:t>
                      </a:r>
                      <a:endParaRPr sz="1000" u="sng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For example,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sng" dirty="0" smtClean="0"/>
                        <a:t>Challenge hint</a:t>
                      </a:r>
                      <a:r>
                        <a:rPr lang="en-US" sz="1200" baseline="0" dirty="0" smtClean="0"/>
                        <a:t> - if</a:t>
                      </a:r>
                      <a:r>
                        <a:rPr lang="en-US" sz="1200" dirty="0" smtClean="0"/>
                        <a:t> you are using a quote, make sure you introduce it! ________ states/says,</a:t>
                      </a:r>
                      <a:r>
                        <a:rPr lang="en-US" sz="1200" baseline="0" dirty="0" smtClean="0"/>
                        <a:t> “…”</a:t>
                      </a:r>
                      <a:endParaRPr lang="en-US" sz="1200" dirty="0" smtClean="0"/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E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xplanation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2-3 sentneces. Expand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on your main point.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 your own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words, g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ive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more detail and further explanation here.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Why did you choose this evidence? How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does your evidence support your point?</a:t>
                      </a: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 b="1" u="sng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L</a:t>
                      </a:r>
                      <a:r>
                        <a:rPr lang="en" sz="1800" dirty="0">
                          <a:solidFill>
                            <a:schemeClr val="dk1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ink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– 1 sentence. Restate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your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point in different words. You</a:t>
                      </a:r>
                      <a:r>
                        <a:rPr lang="en" sz="1000" baseline="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can include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</a:t>
                      </a:r>
                      <a:r>
                        <a:rPr lang="en" sz="1000" dirty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a transitional word or phrase! </a:t>
                      </a:r>
                      <a:r>
                        <a:rPr lang="en" sz="1000" dirty="0" smtClean="0">
                          <a:solidFill>
                            <a:srgbClr val="666666"/>
                          </a:solidFill>
                          <a:latin typeface="Fredoka One"/>
                          <a:ea typeface="Fredoka One"/>
                          <a:cs typeface="Fredoka One"/>
                          <a:sym typeface="Fredoka One"/>
                        </a:rPr>
                        <a:t> (Therefore, as a result, in summary)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" sz="1000" dirty="0" smtClean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solidFill>
                          <a:srgbClr val="666666"/>
                        </a:solidFill>
                        <a:latin typeface="Fredoka One"/>
                        <a:ea typeface="Fredoka One"/>
                        <a:cs typeface="Fredoka One"/>
                        <a:sym typeface="Fredoka One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229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Fredoka One</vt:lpstr>
      <vt:lpstr>Cabin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Butterworth</dc:creator>
  <cp:lastModifiedBy>Andrew Butterworth</cp:lastModifiedBy>
  <cp:revision>7</cp:revision>
  <dcterms:modified xsi:type="dcterms:W3CDTF">2020-02-17T19:28:32Z</dcterms:modified>
</cp:coreProperties>
</file>